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4" r:id="rId4"/>
    <p:sldId id="272" r:id="rId5"/>
    <p:sldId id="294" r:id="rId6"/>
    <p:sldId id="265" r:id="rId7"/>
    <p:sldId id="270" r:id="rId8"/>
    <p:sldId id="279" r:id="rId9"/>
    <p:sldId id="280" r:id="rId10"/>
    <p:sldId id="281" r:id="rId11"/>
    <p:sldId id="282" r:id="rId12"/>
    <p:sldId id="283" r:id="rId13"/>
    <p:sldId id="285" r:id="rId14"/>
    <p:sldId id="295" r:id="rId15"/>
    <p:sldId id="301" r:id="rId16"/>
    <p:sldId id="296" r:id="rId17"/>
    <p:sldId id="297" r:id="rId18"/>
    <p:sldId id="298" r:id="rId19"/>
    <p:sldId id="299" r:id="rId20"/>
    <p:sldId id="302" r:id="rId21"/>
    <p:sldId id="300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25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0" autoAdjust="0"/>
    <p:restoredTop sz="94660"/>
  </p:normalViewPr>
  <p:slideViewPr>
    <p:cSldViewPr>
      <p:cViewPr>
        <p:scale>
          <a:sx n="72" d="100"/>
          <a:sy n="72" d="100"/>
        </p:scale>
        <p:origin x="-964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229600" cy="384628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«Использование элементов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сказкотерапии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детском саду»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42930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Педагог-психолог МБДОУ №34</a:t>
            </a:r>
          </a:p>
          <a:p>
            <a:pPr algn="r"/>
            <a:r>
              <a:rPr lang="ru-RU" dirty="0" smtClean="0"/>
              <a:t>Михайлова И.В.</a:t>
            </a:r>
            <a:endParaRPr lang="ru-RU" dirty="0"/>
          </a:p>
          <a:p>
            <a:r>
              <a:rPr lang="ru-RU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оны для презентаций - детские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21547"/>
            <a:ext cx="8784976" cy="543179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059832" y="260648"/>
            <a:ext cx="5904656" cy="64087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03848" y="731933"/>
            <a:ext cx="554461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Метод «Рассказывание и сочинение сказки» </a:t>
            </a:r>
            <a:endParaRPr lang="ru-RU" sz="2000" b="1" dirty="0" smtClean="0"/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Любое рассказывание сказки уже </a:t>
            </a:r>
            <a:r>
              <a:rPr lang="ru-RU" sz="2000" dirty="0" err="1" smtClean="0"/>
              <a:t>терапевтично</a:t>
            </a:r>
            <a:r>
              <a:rPr lang="ru-RU" sz="2000" dirty="0" smtClean="0"/>
              <a:t> само по себе. Лучше сказку именно рассказывать, а не читать, т.к. при этом  можно наблюдать, что происходит в процессе рассказывания с ребенком.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Психолог (педагог) и ребенок могут сочинять сказку вместе, одновременно драматизируя ее всю либо отдельные элементы. Ребенок может сочинять сказку самостоятельно.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Самостоятельное придумывание продолжения сказки и ее рассказывание ребенком позволяет выявить его спонтанные эмоциональные проявления, которые обычно не отмечаются в поведении ребенка, но в то же время действуют в нем.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оны для презентаций - детские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21547"/>
            <a:ext cx="8784976" cy="543179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059832" y="260648"/>
            <a:ext cx="5904656" cy="64087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75856" y="218164"/>
            <a:ext cx="554461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Метод «Рисование сказки»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Желательно после этого сказку нарисовать, слепить или представить в виде аппликации. Рисуя или работая с цветным картоном, пластилином, клиент воплощает все, что его волнует, чувства и мысли. Тем самым освобождаясь от тревоги или другого чувства, которое беспокоило.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Качество изображения не имеет значения. При сильных чувствах возможно появление в рисунках ребенка или взрослого всяческих чудищ, огня или темных красок. Новый рисунок на тему той же сказки может быть уже спокойнее, краски будут уже более светлые.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Для рисования лучше взять  карандаши (желательно гуашь, если рисуете что-то конкретное, акварель, если приходится рисовать свои ощущения, эмоции).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оны для презентаций - детские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21547"/>
            <a:ext cx="8784976" cy="543179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059832" y="260648"/>
            <a:ext cx="5904656" cy="64087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419872" y="603409"/>
            <a:ext cx="5400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Метод «Изготовление кукол»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В </a:t>
            </a:r>
            <a:r>
              <a:rPr lang="ru-RU" sz="2400" dirty="0" err="1" smtClean="0"/>
              <a:t>сказкотерапии</a:t>
            </a:r>
            <a:r>
              <a:rPr lang="ru-RU" sz="2400" dirty="0" smtClean="0"/>
              <a:t> важен сам процесс изготовления куклы.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По мнению Гребенщиковой Л.Г., любое изготовление куклы – это своего рода медитация, т.к. в процессе шитья куклы происходит изменение личности. При этом у детей развивается мелкая моторика рук, воображение, способность к концентрации. В процессе изготовления куклы происходит включение у клиентов механизмов проекции, идентификации или замещения, что и позволяет добиться определенных результатов.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оны для презентаций - детские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21547"/>
            <a:ext cx="8784976" cy="543179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260648"/>
            <a:ext cx="6372200" cy="64087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419872" y="3373398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987824" y="188639"/>
            <a:ext cx="5976664" cy="729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Сказкотерапевтическая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диагностика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С помощью определенных сказок и кукол можно проводить диагностику тех или иных проблем ребенка.</a:t>
            </a:r>
          </a:p>
          <a:p>
            <a:pPr marR="0" lvl="0" indent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Диагностическая беседа с ребенком может проводиться как в присутствии, так и в отсутствии родителя.</a:t>
            </a:r>
          </a:p>
          <a:p>
            <a:pPr marR="0" lvl="0" indent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 Диагностический эффект в процессе рассказывания сказки достигается за счет того, что:</a:t>
            </a:r>
          </a:p>
          <a:p>
            <a:r>
              <a:rPr lang="ru-RU" sz="2000" dirty="0" smtClean="0"/>
              <a:t>-Образный мир сказок позволяет ребенку идентифицировать себя с персонажем сказки. </a:t>
            </a:r>
          </a:p>
          <a:p>
            <a:r>
              <a:rPr lang="ru-RU" sz="2000" dirty="0" smtClean="0"/>
              <a:t>-Ребенок объединяет свои мысли и переживания с мыслями и переживаниями персонажа рассказываемой сказки и рассказывает о них;</a:t>
            </a:r>
          </a:p>
          <a:p>
            <a:r>
              <a:rPr lang="ru-RU" sz="2000" dirty="0" smtClean="0"/>
              <a:t>-Предлагаемые ребенком ответы на вопросы взрослого позволяют сделать заключение об актуальном эмоциональном состоянии ребенка и его фантазиях по поводу дальнейшего развития ситуации.</a:t>
            </a:r>
          </a:p>
          <a:p>
            <a:r>
              <a:rPr lang="ru-RU" dirty="0" smtClean="0"/>
              <a:t> </a:t>
            </a:r>
            <a:endParaRPr lang="ru-RU" sz="1400" dirty="0" smtClean="0"/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- детские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элементов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сказкотерапии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МБДОУ №34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568952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Групповая работа с детьми:</a:t>
            </a:r>
          </a:p>
          <a:p>
            <a:pPr marL="0" indent="0">
              <a:buNone/>
            </a:pPr>
            <a:r>
              <a:rPr lang="ru-RU" b="1" dirty="0" smtClean="0"/>
              <a:t>Старшая группа №7: </a:t>
            </a:r>
            <a:r>
              <a:rPr lang="ru-RU" dirty="0" smtClean="0"/>
              <a:t>Н.Ю. </a:t>
            </a:r>
            <a:r>
              <a:rPr lang="ru-RU" dirty="0" err="1" smtClean="0"/>
              <a:t>Куражева</a:t>
            </a:r>
            <a:r>
              <a:rPr lang="ru-RU" dirty="0" smtClean="0"/>
              <a:t> «Программа психолого-педагогических занятий для дошкольников 5-6 лет «Цветик-</a:t>
            </a:r>
            <a:r>
              <a:rPr lang="ru-RU" dirty="0" err="1" smtClean="0"/>
              <a:t>семицветик</a:t>
            </a:r>
            <a:r>
              <a:rPr lang="ru-RU" dirty="0" smtClean="0"/>
              <a:t>» коррекция и развитие эмоционально-волевой, коммуникативно и интеллектуальной сферы;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Старшая группа </a:t>
            </a:r>
            <a:r>
              <a:rPr lang="ru-RU" b="1" dirty="0" smtClean="0"/>
              <a:t>№</a:t>
            </a:r>
            <a:r>
              <a:rPr lang="ru-RU" b="1" dirty="0"/>
              <a:t>9</a:t>
            </a:r>
            <a:r>
              <a:rPr lang="ru-RU" dirty="0"/>
              <a:t>: </a:t>
            </a:r>
            <a:r>
              <a:rPr lang="ru-RU" dirty="0" smtClean="0"/>
              <a:t> </a:t>
            </a:r>
            <a:r>
              <a:rPr lang="ru-RU" dirty="0"/>
              <a:t>Е.А. </a:t>
            </a:r>
            <a:r>
              <a:rPr lang="ru-RU" dirty="0" err="1"/>
              <a:t>Алябьева</a:t>
            </a:r>
            <a:r>
              <a:rPr lang="ru-RU" dirty="0"/>
              <a:t> «</a:t>
            </a:r>
            <a:r>
              <a:rPr lang="ru-RU" dirty="0" err="1"/>
              <a:t>Психогимнастика</a:t>
            </a:r>
            <a:r>
              <a:rPr lang="ru-RU" dirty="0"/>
              <a:t> в детском саду» коррекция и развитие эмоционально-волевой сферы, крупной и мелкой моторики, </a:t>
            </a:r>
            <a:r>
              <a:rPr lang="ru-RU" dirty="0" smtClean="0"/>
              <a:t>элементы поведенческой терапии;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Подготовительные к школе группы №8, 11: </a:t>
            </a:r>
            <a:r>
              <a:rPr lang="ru-RU" dirty="0"/>
              <a:t>Н.Ю. </a:t>
            </a:r>
            <a:r>
              <a:rPr lang="ru-RU" dirty="0" err="1"/>
              <a:t>Куражева</a:t>
            </a:r>
            <a:r>
              <a:rPr lang="ru-RU" dirty="0"/>
              <a:t> «Программа психолого-педагогических занятий для дошкольников </a:t>
            </a:r>
            <a:r>
              <a:rPr lang="ru-RU" dirty="0" smtClean="0"/>
              <a:t>6-7 </a:t>
            </a:r>
            <a:r>
              <a:rPr lang="ru-RU" dirty="0"/>
              <a:t>лет «Цветик-</a:t>
            </a:r>
            <a:r>
              <a:rPr lang="ru-RU" dirty="0" err="1"/>
              <a:t>семицветик</a:t>
            </a:r>
            <a:r>
              <a:rPr lang="ru-RU" dirty="0"/>
              <a:t>» </a:t>
            </a:r>
            <a:r>
              <a:rPr lang="ru-RU" dirty="0" smtClean="0"/>
              <a:t>Приключения будущих первоклассников» коррекция </a:t>
            </a:r>
            <a:r>
              <a:rPr lang="ru-RU" dirty="0"/>
              <a:t>и развитие </a:t>
            </a:r>
            <a:r>
              <a:rPr lang="ru-RU" dirty="0" smtClean="0"/>
              <a:t>эмоционально-волевой, </a:t>
            </a:r>
            <a:r>
              <a:rPr lang="ru-RU" dirty="0" err="1" smtClean="0"/>
              <a:t>интелектуальной</a:t>
            </a:r>
            <a:r>
              <a:rPr lang="ru-RU" dirty="0" smtClean="0"/>
              <a:t> сферы, формирование позитивной мотивации к 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427601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- детские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3912096" cy="2934072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419618"/>
            <a:ext cx="3528392" cy="2646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- детские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элементов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сказкотерапии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МБДОУ №34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56895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Индивидуальная работа с детьми(диагностика):</a:t>
            </a:r>
          </a:p>
          <a:p>
            <a:r>
              <a:rPr lang="ru-RU" dirty="0"/>
              <a:t>Сказки </a:t>
            </a:r>
            <a:r>
              <a:rPr lang="ru-RU" dirty="0" err="1"/>
              <a:t>Дюсса</a:t>
            </a:r>
            <a:r>
              <a:rPr lang="ru-RU" dirty="0"/>
              <a:t> (</a:t>
            </a:r>
            <a:r>
              <a:rPr lang="ru-RU" dirty="0" err="1"/>
              <a:t>Десперт</a:t>
            </a:r>
            <a:r>
              <a:rPr lang="ru-RU" dirty="0"/>
              <a:t>) </a:t>
            </a:r>
            <a:r>
              <a:rPr lang="ru-RU" dirty="0" smtClean="0"/>
              <a:t>. Тест </a:t>
            </a:r>
            <a:r>
              <a:rPr lang="ru-RU" dirty="0"/>
              <a:t>исследования межличностных отношений между детьми в семье. </a:t>
            </a:r>
            <a:endParaRPr lang="ru-RU" dirty="0" smtClean="0"/>
          </a:p>
          <a:p>
            <a:r>
              <a:rPr lang="ru-RU" dirty="0" smtClean="0"/>
              <a:t>Игры с песком.</a:t>
            </a:r>
          </a:p>
          <a:p>
            <a:r>
              <a:rPr lang="ru-RU" dirty="0" smtClean="0"/>
              <a:t>МАК (метафорические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ассоциатывные</a:t>
            </a:r>
            <a:r>
              <a:rPr lang="ru-RU" dirty="0" smtClean="0"/>
              <a:t> карты)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44088"/>
            <a:ext cx="2535746" cy="33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4464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ЯГНЕНОК</a:t>
            </a:r>
            <a:endParaRPr lang="ru-RU" dirty="0"/>
          </a:p>
          <a:p>
            <a:r>
              <a:rPr lang="ru-RU" dirty="0"/>
              <a:t>Жила-была овца со своим ягненком. Ягненок был большой и даже ел травку. Вечером мама давала ему немного молока, которое он очень любил (рис. 1). Однажды маме принесли другого, совсем маленького ягненка, которой пьет только молоко и еще не умеет есть травку (рис. 2). Тогда мама говорит старшему ягненку, что ему придется обойтись без молока, потому что у нее не хватит молока на обоих ягнят, и с этого дня он должен есть только травку. </a:t>
            </a:r>
          </a:p>
          <a:p>
            <a:r>
              <a:rPr lang="ru-RU" dirty="0"/>
              <a:t>Как поступит ягненок? </a:t>
            </a:r>
          </a:p>
        </p:txBody>
      </p:sp>
      <p:pic>
        <p:nvPicPr>
          <p:cNvPr id="3" name="Рисунок 2" descr="рис.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1" y="4014942"/>
            <a:ext cx="1792515" cy="218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ис.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7" y="4014941"/>
            <a:ext cx="1440160" cy="218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46848" y="1886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ПРОВОДЫ</a:t>
            </a:r>
            <a:endParaRPr lang="ru-RU" dirty="0"/>
          </a:p>
          <a:p>
            <a:r>
              <a:rPr lang="ru-RU" dirty="0"/>
              <a:t>Однажды родители, дедушка с бабушкой, тетя с дядей и все дети отправились на станцию, и один из них сел на поезд и уехал далеко-далеко и, может быть, никогда не вернется (рис. 3). </a:t>
            </a:r>
          </a:p>
          <a:p>
            <a:r>
              <a:rPr lang="ru-RU" dirty="0"/>
              <a:t>Кто это был? </a:t>
            </a:r>
          </a:p>
        </p:txBody>
      </p:sp>
      <p:pic>
        <p:nvPicPr>
          <p:cNvPr id="6" name="Рисунок 5" descr="рис.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2420888"/>
            <a:ext cx="2421692" cy="362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79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9" descr="Описание: рис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8886"/>
            <a:ext cx="2520280" cy="33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677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66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ГОДОВЩИНА СВАДЬБЫ РОДИТЕЛЕЙ</a:t>
            </a:r>
            <a:endParaRPr lang="ru-RU" dirty="0"/>
          </a:p>
          <a:p>
            <a:r>
              <a:rPr lang="ru-RU" dirty="0" smtClean="0"/>
              <a:t>Отмечается </a:t>
            </a:r>
            <a:r>
              <a:rPr lang="ru-RU" dirty="0"/>
              <a:t>годовщина свадьбы родителей. Мама и папа очень любят друг друга и хотят весело отметить праздник. Они пригласили всех друзей и своих родителей. Во время праздника их ребенок встает, и один уходит в сад. </a:t>
            </a:r>
          </a:p>
          <a:p>
            <a:r>
              <a:rPr lang="ru-RU" dirty="0"/>
              <a:t>Что произошло, почему он ушел? </a:t>
            </a:r>
          </a:p>
        </p:txBody>
      </p:sp>
      <p:pic>
        <p:nvPicPr>
          <p:cNvPr id="9" name="Рисунок 8" descr="рис.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068960"/>
            <a:ext cx="2448272" cy="335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8024" y="116632"/>
            <a:ext cx="40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ПТЕНЕЦ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гнездышке на дереве спали птички: папа, мама и маленький птенчик. Вдруг налетел сильный ветер. Ветка, на которой держалось гнездо, - сломалась, и гнездышко упало вниз: все оказываются на земле. Папа летит и садится на одну ветку, мама садится на другую. </a:t>
            </a:r>
          </a:p>
          <a:p>
            <a:r>
              <a:rPr lang="ru-RU" dirty="0"/>
              <a:t>Что делать птенцу? </a:t>
            </a:r>
          </a:p>
        </p:txBody>
      </p:sp>
    </p:spTree>
    <p:extLst>
      <p:ext uri="{BB962C8B-B14F-4D97-AF65-F5344CB8AC3E}">
        <p14:creationId xmlns:p14="http://schemas.microsoft.com/office/powerpoint/2010/main" val="41302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- детские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элементов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сказкотерапии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МБДОУ №34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56895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Индивидуальная работа с детьми(коррекция):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Сказкотерапия</a:t>
            </a:r>
            <a:r>
              <a:rPr lang="ru-RU" dirty="0" smtClean="0"/>
              <a:t> для дошкольников» </a:t>
            </a:r>
            <a:r>
              <a:rPr lang="ru-RU" dirty="0" err="1" smtClean="0"/>
              <a:t>Л.Д.Короткова</a:t>
            </a:r>
            <a:endParaRPr lang="ru-RU" dirty="0" smtClean="0"/>
          </a:p>
          <a:p>
            <a:r>
              <a:rPr lang="ru-RU" dirty="0" smtClean="0"/>
              <a:t> Т.Д. </a:t>
            </a:r>
            <a:r>
              <a:rPr lang="ru-RU" dirty="0" err="1" smtClean="0"/>
              <a:t>Зинкевич</a:t>
            </a:r>
            <a:r>
              <a:rPr lang="ru-RU" dirty="0" smtClean="0"/>
              <a:t>-Евстигнеева. «Практикум по </a:t>
            </a:r>
            <a:r>
              <a:rPr lang="ru-RU" dirty="0" err="1" smtClean="0"/>
              <a:t>сказкотерапии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И.В. </a:t>
            </a:r>
            <a:r>
              <a:rPr lang="ru-RU" dirty="0" err="1" smtClean="0"/>
              <a:t>Маниченко</a:t>
            </a:r>
            <a:r>
              <a:rPr lang="ru-RU" dirty="0" smtClean="0"/>
              <a:t> «50 исцеляющих сказок от 33 капризов»</a:t>
            </a:r>
          </a:p>
          <a:p>
            <a:r>
              <a:rPr lang="ru-RU" dirty="0" err="1" smtClean="0"/>
              <a:t>М.А.Федосеева</a:t>
            </a:r>
            <a:r>
              <a:rPr lang="ru-RU" dirty="0" smtClean="0"/>
              <a:t> «Занятия по развитию эмоциональной и познавательной сферы средствами песочной терапии для детей 3-7 лет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МАК.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229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- детские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692696"/>
            <a:ext cx="5688632" cy="38164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Сказкотерапия</a:t>
            </a:r>
            <a:r>
              <a:rPr lang="ru-RU" sz="2800" i="1" dirty="0" smtClean="0">
                <a:solidFill>
                  <a:schemeClr val="tx1"/>
                </a:solidFill>
              </a:rPr>
              <a:t> – это направление практической психологии, использующее ресурсы сказок для решения целого ряда задач: воспитание, образование, развитие личности и коррекция поведения.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- детские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689" y="-1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элементов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сказкотерапии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МБДОУ №34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14754"/>
            <a:ext cx="3168352" cy="2376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10" y="1322763"/>
            <a:ext cx="3001017" cy="2250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89040"/>
            <a:ext cx="3915927" cy="22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- детские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77809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Сказка-путешествие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 smtClean="0"/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26368" y="1196752"/>
            <a:ext cx="8291264" cy="37429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Подумайте, что это за сундук? Из какого материала он сделан? Большой или маленький? С замком или без замка? Подумайте, что в нем может находиться?</a:t>
            </a:r>
            <a:r>
              <a:rPr lang="ru-RU" i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- детские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77809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Сказка-путешествие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 smtClean="0"/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26368" y="1484784"/>
            <a:ext cx="8291264" cy="37429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Как вы думаете, что это за зверь, злой или добрый? Вы к нему подойдете и погладите или убежите от него?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9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- детские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77809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Сказка-путешествие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 smtClean="0"/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26368" y="1484784"/>
            <a:ext cx="8291264" cy="37429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Как вы </a:t>
            </a:r>
            <a:r>
              <a:rPr lang="ru-RU" sz="28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думаете,челокек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– это женщина или мужчина? Старый или молодой? Какая книга лежала под дубом?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3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- детские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77809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Сказка-путешествие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 smtClean="0"/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26368" y="1484784"/>
            <a:ext cx="8291264" cy="3742928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Опишите свое ощущение в данный момент. Что вы сделаете, подойдете к верблюду или нет? Если да, то почему? Если нет, то почему?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3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- детские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77809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Сказка-путешествие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 smtClean="0"/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26368" y="1484784"/>
            <a:ext cx="8291264" cy="37429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Опишите ваше состояние, чувства, мысли и свои действия. Что вы будете делать? Какие меры принимать? Куда бежать?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3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- детские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77809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Сказка-путешествие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 smtClean="0"/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26368" y="1484784"/>
            <a:ext cx="8291264" cy="37429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Какой это забор, какой высоты, старый или новый, из какого материала он сделан? Как вы его будете преодолевать?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77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- детские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77809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Сказка-путешествие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 smtClean="0"/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26368" y="1484784"/>
            <a:ext cx="8291264" cy="37429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Сколько роз и какого цвета вы себе нарвете? Если не нарвете, то почему?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- детские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77809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Сказка-путешествие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 smtClean="0"/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26368" y="1484784"/>
            <a:ext cx="8291264" cy="37429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Каким образом вы войдете  в воду?  (быстро, медленно, плавно, или вообще не пойдете. Если нет, то почему? Опишите свои действия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- детские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77809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Сказка-путешествие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 smtClean="0"/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95536" y="404663"/>
            <a:ext cx="8424936" cy="6453335"/>
          </a:xfrm>
        </p:spPr>
        <p:txBody>
          <a:bodyPr>
            <a:normAutofit fontScale="40000" lnSpcReduction="20000"/>
          </a:bodyPr>
          <a:lstStyle/>
          <a:p>
            <a:r>
              <a:rPr lang="ru-RU" sz="3500" u="sng" dirty="0"/>
              <a:t>Интерпретация к тесту сказки</a:t>
            </a:r>
            <a:endParaRPr lang="ru-RU" sz="3500" dirty="0"/>
          </a:p>
          <a:p>
            <a:pPr marL="0" indent="0">
              <a:buNone/>
            </a:pPr>
            <a:r>
              <a:rPr lang="ru-RU" sz="3800" b="1" u="sng" dirty="0">
                <a:solidFill>
                  <a:srgbClr val="FF0000"/>
                </a:solidFill>
              </a:rPr>
              <a:t>Сундук</a:t>
            </a:r>
            <a:r>
              <a:rPr lang="ru-RU" sz="3800" b="1" dirty="0"/>
              <a:t> – символизирует душу человека (большой, маленький, закрытый, открытый).</a:t>
            </a:r>
            <a:br>
              <a:rPr lang="ru-RU" sz="3800" b="1" dirty="0"/>
            </a:br>
            <a:r>
              <a:rPr lang="ru-RU" sz="3800" b="1" u="sng" dirty="0">
                <a:solidFill>
                  <a:srgbClr val="FF0000"/>
                </a:solidFill>
              </a:rPr>
              <a:t>Содержимое сундука</a:t>
            </a:r>
            <a:r>
              <a:rPr lang="ru-RU" sz="3800" b="1" dirty="0"/>
              <a:t> – ценности, интересы, мотивы, скрытые потребности, обиды. То состояние, которое на данный момент времени, то, что для человека является главным составляющим его души (потребности, страхи, мудрость, переживания).</a:t>
            </a:r>
            <a:br>
              <a:rPr lang="ru-RU" sz="3800" b="1" dirty="0"/>
            </a:br>
            <a:r>
              <a:rPr lang="ru-RU" sz="3800" b="1" dirty="0"/>
              <a:t>Пример: Золото – алчность, книги – мудрость, знания (интерпретируется самостоятельно).</a:t>
            </a:r>
            <a:br>
              <a:rPr lang="ru-RU" sz="3800" b="1" dirty="0"/>
            </a:br>
            <a:r>
              <a:rPr lang="ru-RU" sz="3800" b="1" u="sng" dirty="0">
                <a:solidFill>
                  <a:srgbClr val="FF0000"/>
                </a:solidFill>
              </a:rPr>
              <a:t>Замок </a:t>
            </a:r>
            <a:r>
              <a:rPr lang="ru-RU" sz="3800" b="1" u="sng" dirty="0"/>
              <a:t>– </a:t>
            </a:r>
            <a:r>
              <a:rPr lang="ru-RU" sz="3800" b="1" dirty="0"/>
              <a:t>открытость или замкнутость человека (общительность, тревожность, страхи, коммуникативные барьеры) </a:t>
            </a:r>
            <a:br>
              <a:rPr lang="ru-RU" sz="3800" b="1" dirty="0"/>
            </a:br>
            <a:r>
              <a:rPr lang="ru-RU" sz="3800" b="1" u="sng" dirty="0">
                <a:solidFill>
                  <a:srgbClr val="FF0000"/>
                </a:solidFill>
              </a:rPr>
              <a:t>Зверек за деревом</a:t>
            </a:r>
            <a:r>
              <a:rPr lang="ru-RU" sz="3800" b="1" dirty="0"/>
              <a:t>– ваши друзья, возможно ваше отношение к друзьям.</a:t>
            </a:r>
            <a:br>
              <a:rPr lang="ru-RU" sz="3800" b="1" dirty="0"/>
            </a:br>
            <a:r>
              <a:rPr lang="ru-RU" sz="3800" b="1" u="sng" dirty="0">
                <a:solidFill>
                  <a:srgbClr val="FF0000"/>
                </a:solidFill>
              </a:rPr>
              <a:t>Человек</a:t>
            </a:r>
            <a:r>
              <a:rPr lang="ru-RU" sz="3800" b="1" u="sng" dirty="0"/>
              <a:t> –</a:t>
            </a:r>
            <a:r>
              <a:rPr lang="ru-RU" sz="3800" b="1" dirty="0"/>
              <a:t> психологический возраст души (мужчина, женщина, молодой старый).</a:t>
            </a:r>
            <a:br>
              <a:rPr lang="ru-RU" sz="3800" b="1" dirty="0"/>
            </a:br>
            <a:r>
              <a:rPr lang="ru-RU" sz="3800" b="1" dirty="0" smtClean="0"/>
              <a:t>     </a:t>
            </a:r>
            <a:r>
              <a:rPr lang="ru-RU" sz="3800" b="1" u="sng" dirty="0" smtClean="0"/>
              <a:t>Мужчина </a:t>
            </a:r>
            <a:r>
              <a:rPr lang="ru-RU" sz="3800" b="1" u="sng" dirty="0"/>
              <a:t>молодой</a:t>
            </a:r>
            <a:r>
              <a:rPr lang="ru-RU" sz="3800" b="1" dirty="0"/>
              <a:t> – энергетика, сила физическая выносливость.</a:t>
            </a:r>
            <a:br>
              <a:rPr lang="ru-RU" sz="3800" b="1" dirty="0"/>
            </a:br>
            <a:r>
              <a:rPr lang="ru-RU" sz="3800" b="1" dirty="0" smtClean="0"/>
              <a:t>     </a:t>
            </a:r>
            <a:r>
              <a:rPr lang="ru-RU" sz="3800" b="1" u="sng" dirty="0" smtClean="0"/>
              <a:t>Мужчина </a:t>
            </a:r>
            <a:r>
              <a:rPr lang="ru-RU" sz="3800" b="1" u="sng" dirty="0"/>
              <a:t>старый</a:t>
            </a:r>
            <a:r>
              <a:rPr lang="ru-RU" sz="3800" b="1" dirty="0"/>
              <a:t> – богатый жизненный опыт, выносливость, терпимость.</a:t>
            </a:r>
            <a:br>
              <a:rPr lang="ru-RU" sz="3800" b="1" dirty="0"/>
            </a:br>
            <a:r>
              <a:rPr lang="ru-RU" sz="3800" b="1" dirty="0" smtClean="0"/>
              <a:t>     </a:t>
            </a:r>
            <a:r>
              <a:rPr lang="ru-RU" sz="3800" b="1" u="sng" dirty="0" smtClean="0"/>
              <a:t>Женщина </a:t>
            </a:r>
            <a:r>
              <a:rPr lang="ru-RU" sz="3800" b="1" u="sng" dirty="0"/>
              <a:t>молодая</a:t>
            </a:r>
            <a:r>
              <a:rPr lang="ru-RU" sz="3800" b="1" dirty="0"/>
              <a:t> – активность, работоспособность.</a:t>
            </a:r>
            <a:br>
              <a:rPr lang="ru-RU" sz="3800" b="1" dirty="0"/>
            </a:br>
            <a:r>
              <a:rPr lang="ru-RU" sz="3800" b="1" dirty="0" smtClean="0"/>
              <a:t>     </a:t>
            </a:r>
            <a:r>
              <a:rPr lang="ru-RU" sz="3800" b="1" u="sng" dirty="0" smtClean="0"/>
              <a:t>Женщина </a:t>
            </a:r>
            <a:r>
              <a:rPr lang="ru-RU" sz="3800" b="1" u="sng" dirty="0"/>
              <a:t>пожилая</a:t>
            </a:r>
            <a:r>
              <a:rPr lang="ru-RU" sz="3800" b="1" dirty="0"/>
              <a:t> – мудрость.</a:t>
            </a:r>
            <a:br>
              <a:rPr lang="ru-RU" sz="3800" b="1" dirty="0"/>
            </a:br>
            <a:r>
              <a:rPr lang="ru-RU" sz="3800" b="1" u="sng" dirty="0" smtClean="0">
                <a:solidFill>
                  <a:srgbClr val="FF0000"/>
                </a:solidFill>
              </a:rPr>
              <a:t>Книга</a:t>
            </a:r>
            <a:r>
              <a:rPr lang="ru-RU" sz="3800" b="1" u="sng" dirty="0" smtClean="0"/>
              <a:t> </a:t>
            </a:r>
            <a:r>
              <a:rPr lang="ru-RU" sz="3800" b="1" u="sng" dirty="0"/>
              <a:t>–</a:t>
            </a:r>
            <a:r>
              <a:rPr lang="ru-RU" sz="3800" b="1" dirty="0"/>
              <a:t> возможно ваши интересы, или то что вас тревожит и волнует в настоящий момент.</a:t>
            </a:r>
          </a:p>
          <a:p>
            <a:pPr marL="0" indent="0">
              <a:buNone/>
            </a:pPr>
            <a:r>
              <a:rPr lang="ru-RU" sz="3800" b="1" u="sng" dirty="0">
                <a:solidFill>
                  <a:srgbClr val="FF0000"/>
                </a:solidFill>
              </a:rPr>
              <a:t>Верблюд </a:t>
            </a:r>
            <a:r>
              <a:rPr lang="ru-RU" sz="3800" b="1" dirty="0"/>
              <a:t>– отношения с родственниками, братьями, сестрами, родителями.</a:t>
            </a:r>
            <a:br>
              <a:rPr lang="ru-RU" sz="3800" b="1" dirty="0"/>
            </a:br>
            <a:r>
              <a:rPr lang="ru-RU" sz="3800" b="1" u="sng" dirty="0">
                <a:solidFill>
                  <a:srgbClr val="FF0000"/>
                </a:solidFill>
              </a:rPr>
              <a:t>Стадо лошадей</a:t>
            </a:r>
            <a:r>
              <a:rPr lang="ru-RU" sz="3800" b="1" dirty="0"/>
              <a:t> – взаимоотношение с противоположным полом (способы действия ваши)</a:t>
            </a:r>
            <a:br>
              <a:rPr lang="ru-RU" sz="3800" b="1" dirty="0"/>
            </a:br>
            <a:r>
              <a:rPr lang="ru-RU" sz="3800" b="1" u="sng" dirty="0">
                <a:solidFill>
                  <a:srgbClr val="FF0000"/>
                </a:solidFill>
              </a:rPr>
              <a:t>Забор</a:t>
            </a:r>
            <a:r>
              <a:rPr lang="ru-RU" sz="3800" b="1" dirty="0">
                <a:solidFill>
                  <a:srgbClr val="FF0000"/>
                </a:solidFill>
              </a:rPr>
              <a:t> </a:t>
            </a:r>
            <a:r>
              <a:rPr lang="ru-RU" sz="3800" b="1" dirty="0"/>
              <a:t>– ваша целеустремленность, цели, которые вы ставите перед собой. Способы достижения целей будут прописаны в способах преодоления забора.</a:t>
            </a:r>
            <a:br>
              <a:rPr lang="ru-RU" sz="3800" b="1" dirty="0"/>
            </a:br>
            <a:r>
              <a:rPr lang="ru-RU" sz="3800" b="1" dirty="0"/>
              <a:t>Пример: Забор обойдете, перелезете, найдете калитку, найдете дырку в заборе, пойдете вдоль забора.</a:t>
            </a:r>
            <a:br>
              <a:rPr lang="ru-RU" sz="3800" b="1" dirty="0"/>
            </a:br>
            <a:r>
              <a:rPr lang="ru-RU" sz="3800" b="1" u="sng" dirty="0">
                <a:solidFill>
                  <a:srgbClr val="FF0000"/>
                </a:solidFill>
              </a:rPr>
              <a:t>Пляж –</a:t>
            </a:r>
            <a:r>
              <a:rPr lang="ru-RU" sz="3800" b="1" dirty="0"/>
              <a:t> что вы видите, слышите или чувствуете? – это ваш вид восприятия, который преобладает у вас. Видите – визуальное, Слышите – слуховое. Чувствуете – тактильное восприятие. Что первое пришло, тот вид восприятия окружающего мира и преобладает.</a:t>
            </a:r>
            <a:br>
              <a:rPr lang="ru-RU" sz="3800" b="1" dirty="0"/>
            </a:br>
            <a:r>
              <a:rPr lang="ru-RU" sz="3800" b="1" u="sng" dirty="0">
                <a:solidFill>
                  <a:srgbClr val="FF0000"/>
                </a:solidFill>
              </a:rPr>
              <a:t>Куст роз</a:t>
            </a:r>
            <a:r>
              <a:rPr lang="ru-RU" sz="3800" b="1" dirty="0"/>
              <a:t> – сколько штук, и какого цвета вы себе нарвете? – цвет символизирует состояние человека в данный момент, (темный - негативное , светлый – позитивное, яркий – активное, творческое), а количество – это то количество романов  или влюбленностей, которое с вами случалось в жизни или еще случится.</a:t>
            </a:r>
          </a:p>
          <a:p>
            <a:pPr marL="0" indent="0">
              <a:buNone/>
            </a:pPr>
            <a:r>
              <a:rPr lang="ru-RU" sz="3800" b="1" u="sng" dirty="0">
                <a:solidFill>
                  <a:srgbClr val="FF0000"/>
                </a:solidFill>
              </a:rPr>
              <a:t>Вода </a:t>
            </a:r>
            <a:r>
              <a:rPr lang="ru-RU" sz="3800" b="1" dirty="0"/>
              <a:t> – как вы решаете проблемы, способы разрешения каких-либо ситуаций.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3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- детские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2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11479" y="2060848"/>
            <a:ext cx="5624745" cy="3356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Существует и ряд задач:</a:t>
            </a:r>
            <a:endParaRPr lang="ru-RU" sz="2000" dirty="0"/>
          </a:p>
          <a:p>
            <a:r>
              <a:rPr lang="ru-RU" sz="2000" dirty="0"/>
              <a:t>1. Создать условия для развития творческого воображения, оригинальности мышления.</a:t>
            </a:r>
            <a:br>
              <a:rPr lang="ru-RU" sz="2000" dirty="0"/>
            </a:br>
            <a:r>
              <a:rPr lang="ru-RU" sz="2000" dirty="0"/>
              <a:t>2. Стимулировать творческое самовыражение.</a:t>
            </a:r>
            <a:br>
              <a:rPr lang="ru-RU" sz="2000" dirty="0"/>
            </a:br>
            <a:r>
              <a:rPr lang="ru-RU" sz="2000" dirty="0"/>
              <a:t>3. Формировать позитивное отношение ребенка к своему «Я».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849694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Целью </a:t>
            </a:r>
            <a:r>
              <a:rPr lang="ru-RU" sz="2400" b="1" dirty="0" err="1"/>
              <a:t>сказкотерапии</a:t>
            </a:r>
            <a:r>
              <a:rPr lang="ru-RU" sz="2400" dirty="0"/>
              <a:t> является активизация в ребенке творческого, созидающего начала, раскрытие глубин собственного внутреннего мира, развитие его самосознания.</a:t>
            </a:r>
            <a:endParaRPr lang="ru-RU" sz="24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- детские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2400" cy="164219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Спасибо за внимание!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Литература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779912" y="1988840"/>
            <a:ext cx="5184576" cy="46085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1.      </a:t>
            </a:r>
            <a:r>
              <a:rPr lang="ru-RU" dirty="0" err="1" smtClean="0"/>
              <a:t>Вачков</a:t>
            </a:r>
            <a:r>
              <a:rPr lang="ru-RU" dirty="0" smtClean="0"/>
              <a:t> И.В. </a:t>
            </a:r>
            <a:r>
              <a:rPr lang="ru-RU" dirty="0" err="1" smtClean="0"/>
              <a:t>Сказкотерапия</a:t>
            </a:r>
            <a:r>
              <a:rPr lang="ru-RU" dirty="0" smtClean="0"/>
              <a:t>. Развитие самосознания через психологическую сказку. – М.: Ось- 89, 2007.</a:t>
            </a:r>
          </a:p>
          <a:p>
            <a:r>
              <a:rPr lang="ru-RU" dirty="0" smtClean="0"/>
              <a:t>2.      Гребенщикова Л.Г. Основы </a:t>
            </a:r>
            <a:r>
              <a:rPr lang="ru-RU" dirty="0" err="1" smtClean="0"/>
              <a:t>куклотерапии</a:t>
            </a:r>
            <a:r>
              <a:rPr lang="ru-RU" dirty="0" smtClean="0"/>
              <a:t>. Галерея кукол. – СПб.: Речь, 2007. </a:t>
            </a:r>
            <a:r>
              <a:rPr lang="ru-RU" dirty="0" err="1" smtClean="0"/>
              <a:t>Зинкевич-Евстигнеева</a:t>
            </a:r>
            <a:r>
              <a:rPr lang="ru-RU" dirty="0" smtClean="0"/>
              <a:t> Т. Д. , </a:t>
            </a:r>
            <a:r>
              <a:rPr lang="ru-RU" dirty="0" err="1" smtClean="0"/>
              <a:t>Грабенко</a:t>
            </a:r>
            <a:r>
              <a:rPr lang="ru-RU" dirty="0" smtClean="0"/>
              <a:t> Т. М. Г75 Коррекционные, развивающие адаптирующие игры.— СПб.: «ДЕТСТВО-ПРЕСС», 2001.</a:t>
            </a:r>
          </a:p>
          <a:p>
            <a:r>
              <a:rPr lang="ru-RU" dirty="0" smtClean="0"/>
              <a:t>3.      </a:t>
            </a:r>
            <a:r>
              <a:rPr lang="ru-RU" dirty="0" err="1" smtClean="0"/>
              <a:t>Зинкевич-Евстигнеева</a:t>
            </a:r>
            <a:r>
              <a:rPr lang="ru-RU" dirty="0" smtClean="0"/>
              <a:t> Т. Д. Формы и методы работы со сказками. - СПб.: Речь, 2008.</a:t>
            </a:r>
          </a:p>
          <a:p>
            <a:r>
              <a:rPr lang="ru-RU" dirty="0" smtClean="0"/>
              <a:t>4.      </a:t>
            </a:r>
            <a:r>
              <a:rPr lang="ru-RU" dirty="0" err="1" smtClean="0"/>
              <a:t>Зинкевич-Евстигнеева</a:t>
            </a:r>
            <a:r>
              <a:rPr lang="ru-RU" dirty="0" smtClean="0"/>
              <a:t> Т. Д. Основы </a:t>
            </a:r>
            <a:r>
              <a:rPr lang="ru-RU" dirty="0" err="1" smtClean="0"/>
              <a:t>сказкотерапии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      Киселёва М.В. </a:t>
            </a:r>
            <a:r>
              <a:rPr lang="ru-RU" dirty="0" err="1" smtClean="0"/>
              <a:t>Арт-терапия</a:t>
            </a:r>
            <a:r>
              <a:rPr lang="ru-RU" dirty="0" smtClean="0"/>
              <a:t> в работе с детьми: Руководство для детских психологов, педагогов, врачей и специалистов, работающих с детьми. – СПб.: Речь, 2008.</a:t>
            </a:r>
          </a:p>
          <a:p>
            <a:r>
              <a:rPr lang="ru-RU" dirty="0" smtClean="0"/>
              <a:t>6.      </a:t>
            </a:r>
            <a:r>
              <a:rPr lang="ru-RU" dirty="0" err="1" smtClean="0"/>
              <a:t>Лэндрет</a:t>
            </a:r>
            <a:r>
              <a:rPr lang="ru-RU" dirty="0" smtClean="0"/>
              <a:t> Г.Л. Игровая терапия: искусство отношений: Пер. с англ./</a:t>
            </a:r>
            <a:r>
              <a:rPr lang="ru-RU" dirty="0" err="1" smtClean="0"/>
              <a:t>Предисл</a:t>
            </a:r>
            <a:r>
              <a:rPr lang="ru-RU" dirty="0" smtClean="0"/>
              <a:t>. А. Я. Варга. — М.: Международная педагогическая академия, 1994.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85801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сказок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7" y="908720"/>
            <a:ext cx="7848872" cy="576064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>
                <a:solidFill>
                  <a:schemeClr val="tx1"/>
                </a:solidFill>
              </a:rPr>
              <a:t>Народные сказки:</a:t>
            </a:r>
            <a:r>
              <a:rPr lang="ru-RU" dirty="0">
                <a:solidFill>
                  <a:schemeClr val="tx1"/>
                </a:solidFill>
              </a:rPr>
              <a:t> мудрость народа, простота и доступность сюжета, отсутствие лишних деталей способствуют воспитанию нравственных чувств. Примеры: “Курочка Ряба”, “Репка”, “Волк и семеро козлят”, “Гуси-Лебеди”, “Колобок”, “Маша и медведь” и другие.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</a:rPr>
              <a:t>Авторские:</a:t>
            </a:r>
            <a:r>
              <a:rPr lang="ru-RU" dirty="0">
                <a:solidFill>
                  <a:schemeClr val="tx1"/>
                </a:solidFill>
              </a:rPr>
              <a:t> сказки </a:t>
            </a:r>
            <a:r>
              <a:rPr lang="ru-RU" dirty="0" err="1">
                <a:solidFill>
                  <a:schemeClr val="tx1"/>
                </a:solidFill>
              </a:rPr>
              <a:t>Ханса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Кристиана</a:t>
            </a:r>
            <a:r>
              <a:rPr lang="ru-RU" dirty="0">
                <a:solidFill>
                  <a:schemeClr val="tx1"/>
                </a:solidFill>
              </a:rPr>
              <a:t> Андерсона, Шарля Перо, Александра Пушкина, Эрнста Теодора Амадея Гофмана, Павла Бажова и многих других писателей-сказочников.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</a:rPr>
              <a:t>Психотерапевтические:</a:t>
            </a:r>
            <a:r>
              <a:rPr lang="ru-RU" dirty="0">
                <a:solidFill>
                  <a:schemeClr val="tx1"/>
                </a:solidFill>
              </a:rPr>
              <a:t> их характерной особенностью является счастливый конец, который, тем не менее, оставляет в сознании ребёнка определённый вопрос, ведущий к стимуляции процесса личностного роста.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</a:rPr>
              <a:t>Дидактические</a:t>
            </a:r>
            <a:r>
              <a:rPr lang="ru-RU" dirty="0">
                <a:solidFill>
                  <a:schemeClr val="tx1"/>
                </a:solidFill>
              </a:rPr>
              <a:t> сказки всегда используются для преподнесения детям новых для них знаний учебного характера. В этих сказках абстрактные для ребёнка символы: буквы, цифры становятся одушевлёнными.</a:t>
            </a:r>
          </a:p>
          <a:p>
            <a:pPr fontAlgn="base"/>
            <a:r>
              <a:rPr lang="ru-RU" b="1" dirty="0" err="1">
                <a:solidFill>
                  <a:schemeClr val="tx1"/>
                </a:solidFill>
              </a:rPr>
              <a:t>Психокоррекционные</a:t>
            </a:r>
            <a:r>
              <a:rPr lang="ru-RU" dirty="0">
                <a:solidFill>
                  <a:schemeClr val="tx1"/>
                </a:solidFill>
              </a:rPr>
              <a:t> сказки создаются и рассказываются ребёнку для ненавязчивого мягкого влияния на его поведение.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</a:rPr>
              <a:t>Медитативные</a:t>
            </a:r>
            <a:r>
              <a:rPr lang="ru-RU" dirty="0">
                <a:solidFill>
                  <a:schemeClr val="tx1"/>
                </a:solidFill>
              </a:rPr>
              <a:t> сказки используются для того, чтобы сформировать у ребёнка представление о том, что существуют позитивные модели взаимоотношений с окружающим его миром и другими людьми. Отличительной особенностью медитативных сказок является отсутствие в их сюжете отрицательных героев и конфликтов.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</a:rPr>
              <a:t>Диагностические</a:t>
            </a:r>
            <a:r>
              <a:rPr lang="ru-RU" dirty="0">
                <a:solidFill>
                  <a:schemeClr val="tx1"/>
                </a:solidFill>
              </a:rPr>
              <a:t> сказки позволяют определить наличие проблемы у ребёнка, а также особенности его характера.</a:t>
            </a: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47221"/>
            <a:ext cx="471601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b="1" dirty="0"/>
              <a:t>Основной принцип подбора сказок</a:t>
            </a:r>
            <a:r>
              <a:rPr lang="ru-RU" sz="1600" dirty="0"/>
              <a:t> – это направленность проблемной ситуации, характерной для данного возраста, нравственный урок, который дает сказка, доступный для осмысления детям старшего дошкольного возраста. Проблема, выраженная в метафоре, в образе доступна ребенку, он может обсудить ее и понять причины, переработать через собственный эмоциональный опыт.</a:t>
            </a:r>
            <a:br>
              <a:rPr lang="ru-RU" sz="1600" dirty="0"/>
            </a:br>
            <a:r>
              <a:rPr lang="ru-RU" sz="16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    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дошкольном учреждении наиболее эффективна работа, направленная на повышение самооценки, формирование познавательной мотивации, творческих способностей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детей, с использованием сказок.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5032"/>
            <a:ext cx="4167568" cy="312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оны для презентаций - детские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21547"/>
            <a:ext cx="8784976" cy="543179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059832" y="2132856"/>
            <a:ext cx="5832648" cy="41764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 определению Т. Д. </a:t>
            </a:r>
            <a:r>
              <a:rPr lang="ru-RU" sz="2800" dirty="0" err="1" smtClean="0">
                <a:solidFill>
                  <a:schemeClr val="tx1"/>
                </a:solidFill>
              </a:rPr>
              <a:t>Зинкевич</a:t>
            </a:r>
            <a:r>
              <a:rPr lang="ru-RU" sz="2800" dirty="0" smtClean="0">
                <a:solidFill>
                  <a:schemeClr val="tx1"/>
                </a:solidFill>
              </a:rPr>
              <a:t>- Евстигнеевой, в </a:t>
            </a:r>
            <a:r>
              <a:rPr lang="ru-RU" sz="2800" dirty="0" err="1" smtClean="0">
                <a:solidFill>
                  <a:schemeClr val="tx1"/>
                </a:solidFill>
              </a:rPr>
              <a:t>сказкотерапии</a:t>
            </a:r>
            <a:r>
              <a:rPr lang="ru-RU" sz="2800" dirty="0" smtClean="0">
                <a:solidFill>
                  <a:schemeClr val="tx1"/>
                </a:solidFill>
              </a:rPr>
              <a:t> используются разнообразные жанры: притчи, басни, легенды, былины, саги, мифы, сказки, анекдоты. Находят применение и современные жанры: детективы, любовные романы, </a:t>
            </a:r>
            <a:r>
              <a:rPr lang="ru-RU" sz="2800" dirty="0" err="1" smtClean="0">
                <a:solidFill>
                  <a:schemeClr val="tx1"/>
                </a:solidFill>
              </a:rPr>
              <a:t>фэнтези</a:t>
            </a:r>
            <a:r>
              <a:rPr lang="ru-RU" sz="2800" dirty="0" smtClean="0">
                <a:solidFill>
                  <a:schemeClr val="tx1"/>
                </a:solidFill>
              </a:rPr>
              <a:t> и пр.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18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Главным средством психологического воздействия в </a:t>
            </a:r>
            <a:r>
              <a:rPr lang="ru-RU" sz="2400" dirty="0" err="1" smtClean="0">
                <a:solidFill>
                  <a:schemeClr val="tx1"/>
                </a:solidFill>
              </a:rPr>
              <a:t>сказкотерапии</a:t>
            </a:r>
            <a:r>
              <a:rPr lang="ru-RU" sz="2400" dirty="0" smtClean="0">
                <a:solidFill>
                  <a:schemeClr val="tx1"/>
                </a:solidFill>
              </a:rPr>
              <a:t> является метафора, как ядро любой сказки.  Именно глубина и точность метафоры определяют эффективность </a:t>
            </a:r>
            <a:r>
              <a:rPr lang="ru-RU" sz="2400" dirty="0" err="1" smtClean="0">
                <a:solidFill>
                  <a:schemeClr val="tx1"/>
                </a:solidFill>
              </a:rPr>
              <a:t>сказкотерапевтических</a:t>
            </a:r>
            <a:r>
              <a:rPr lang="ru-RU" sz="2400" dirty="0" smtClean="0">
                <a:solidFill>
                  <a:schemeClr val="tx1"/>
                </a:solidFill>
              </a:rPr>
              <a:t> приемов в работе с детьми и взрослыми.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Фоны для презентаций - детские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347864" y="188640"/>
            <a:ext cx="5616624" cy="6408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Особенности </a:t>
            </a:r>
            <a:r>
              <a:rPr lang="ru-RU" sz="2000" b="1" dirty="0" err="1" smtClean="0">
                <a:solidFill>
                  <a:schemeClr val="tx1"/>
                </a:solidFill>
              </a:rPr>
              <a:t>сказкотерапии</a:t>
            </a:r>
            <a:r>
              <a:rPr lang="ru-RU" sz="2000" b="1" dirty="0" smtClean="0">
                <a:solidFill>
                  <a:schemeClr val="tx1"/>
                </a:solidFill>
              </a:rPr>
              <a:t> с детьми: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 психолога или педагога требуется выполнение следующих условий: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>
                <a:solidFill>
                  <a:schemeClr val="tx1"/>
                </a:solidFill>
              </a:rPr>
              <a:t> При чтении или рассказывании должны передаваться подлинные эмоции и чувства;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 Во время чтения или рассказывания следует расположиться перед ребенком так, чтобы он мог видеть лицо психолога или педагога и наблюдать за жестами, мимикой, выражением его глаз, обмениваться с ним взглядами;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-Нельзя допускать затянувшихся пауз.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-Для индивидуальной или групповой работы может быть предложена любая сказка, ее необходимо прочитать вслух.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Фоны для презентаций - детские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347864" y="188640"/>
            <a:ext cx="5616624" cy="6408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Особенности </a:t>
            </a:r>
            <a:r>
              <a:rPr lang="ru-RU" sz="2000" b="1" dirty="0" err="1" smtClean="0">
                <a:solidFill>
                  <a:schemeClr val="tx1"/>
                </a:solidFill>
              </a:rPr>
              <a:t>сказкотерапии</a:t>
            </a:r>
            <a:r>
              <a:rPr lang="ru-RU" sz="2000" b="1" dirty="0" smtClean="0">
                <a:solidFill>
                  <a:schemeClr val="tx1"/>
                </a:solidFill>
              </a:rPr>
              <a:t> с детьми: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Сказочная ситуация, которая задается ребенку, должна отвечать определенным требованиям: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Ситуация не должна иметь правильного готового ответа (принцип «открытости»);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Ситуация должна содержать актуальную для ребенка проблему, «зашифрованную» в образном ряде сказки;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 Ситуации и вопрос должны быть построены и сформулированы так, чтобы побудить ребенка самостоятельно строить и прослеживать причинно-следственные связи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Основные методы </a:t>
            </a:r>
            <a:r>
              <a:rPr lang="ru-RU" sz="4400" dirty="0" err="1" smtClean="0">
                <a:solidFill>
                  <a:schemeClr val="tx1"/>
                </a:solidFill>
              </a:rPr>
              <a:t>сказкотерапии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420888"/>
            <a:ext cx="8027169" cy="424847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Можно выделить несколько методов </a:t>
            </a:r>
            <a:r>
              <a:rPr lang="ru-RU" sz="2800" dirty="0" err="1" smtClean="0">
                <a:solidFill>
                  <a:schemeClr val="tx1"/>
                </a:solidFill>
              </a:rPr>
              <a:t>сказкотерапии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- Рассказывание сказки;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- Рисование сказки;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- </a:t>
            </a:r>
            <a:r>
              <a:rPr lang="ru-RU" sz="2800" dirty="0" err="1" smtClean="0">
                <a:solidFill>
                  <a:schemeClr val="tx1"/>
                </a:solidFill>
              </a:rPr>
              <a:t>Сказкотерапевтическая</a:t>
            </a:r>
            <a:r>
              <a:rPr lang="ru-RU" sz="2800" dirty="0" smtClean="0">
                <a:solidFill>
                  <a:schemeClr val="tx1"/>
                </a:solidFill>
              </a:rPr>
              <a:t> диагностика;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- Сочинение сказки;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-Изготовление кукол;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-Постановка сказки;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358</TotalTime>
  <Words>1061</Words>
  <Application>Microsoft Office PowerPoint</Application>
  <PresentationFormat>Экран (4:3)</PresentationFormat>
  <Paragraphs>122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Справедливость</vt:lpstr>
      <vt:lpstr>«Использование элементов сказкотерапии в детском саду»</vt:lpstr>
      <vt:lpstr>Презентация PowerPoint</vt:lpstr>
      <vt:lpstr>Презентация PowerPoint</vt:lpstr>
      <vt:lpstr>Виды сказок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методы сказкотерапии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элементов сказкотерапии в МБДОУ №34</vt:lpstr>
      <vt:lpstr>Презентация PowerPoint</vt:lpstr>
      <vt:lpstr>Использование элементов сказкотерапии в МБДОУ №34</vt:lpstr>
      <vt:lpstr>Презентация PowerPoint</vt:lpstr>
      <vt:lpstr>Презентация PowerPoint</vt:lpstr>
      <vt:lpstr>Использование элементов сказкотерапии в МБДОУ №34</vt:lpstr>
      <vt:lpstr>Использование элементов сказкотерапии в МБДОУ №34</vt:lpstr>
      <vt:lpstr>Сказка-путешествие .</vt:lpstr>
      <vt:lpstr>Сказка-путешествие .</vt:lpstr>
      <vt:lpstr>Сказка-путешествие .</vt:lpstr>
      <vt:lpstr>Сказка-путешествие .</vt:lpstr>
      <vt:lpstr>Сказка-путешествие .</vt:lpstr>
      <vt:lpstr>Сказка-путешествие .</vt:lpstr>
      <vt:lpstr>Сказка-путешествие .</vt:lpstr>
      <vt:lpstr>Сказка-путешествие .</vt:lpstr>
      <vt:lpstr>Сказка-путешествие .</vt:lpstr>
      <vt:lpstr>Спасибо за внимание!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Иришка</cp:lastModifiedBy>
  <cp:revision>41</cp:revision>
  <dcterms:created xsi:type="dcterms:W3CDTF">2016-06-06T11:09:49Z</dcterms:created>
  <dcterms:modified xsi:type="dcterms:W3CDTF">2019-12-12T09:22:57Z</dcterms:modified>
</cp:coreProperties>
</file>